
<file path=[Content_Types].xml><?xml version="1.0" encoding="utf-8"?>
<Types xmlns="http://schemas.openxmlformats.org/package/2006/content-types">
  <Default Extension="jpeg" ContentType="image/jpeg"/>
  <Default Extension="gif" ContentType="image/gif"/>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314" r:id="rId5"/>
    <p:sldId id="263" r:id="rId6"/>
    <p:sldId id="264" r:id="rId7"/>
    <p:sldId id="258" r:id="rId8"/>
    <p:sldId id="265" r:id="rId9"/>
    <p:sldId id="266" r:id="rId10"/>
    <p:sldId id="269" r:id="rId11"/>
    <p:sldId id="270" r:id="rId12"/>
    <p:sldId id="257" r:id="rId13"/>
    <p:sldId id="280" r:id="rId14"/>
    <p:sldId id="273" r:id="rId15"/>
    <p:sldId id="317" r:id="rId16"/>
    <p:sldId id="369" r:id="rId17"/>
    <p:sldId id="274" r:id="rId18"/>
    <p:sldId id="315" r:id="rId19"/>
    <p:sldId id="367" r:id="rId20"/>
    <p:sldId id="366" r:id="rId21"/>
    <p:sldId id="368" r:id="rId22"/>
    <p:sldId id="346" r:id="rId23"/>
    <p:sldId id="259" r:id="rId24"/>
    <p:sldId id="316" r:id="rId25"/>
    <p:sldId id="260" r:id="rId26"/>
    <p:sldId id="271" r:id="rId27"/>
    <p:sldId id="284" r:id="rId28"/>
    <p:sldId id="285" r:id="rId29"/>
    <p:sldId id="290" r:id="rId30"/>
    <p:sldId id="281" r:id="rId31"/>
    <p:sldId id="34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2051" name="Rectangle 3"/>
          <p:cNvSpPr>
            <a:spLocks noGrp="1" noChangeArrowheads="1"/>
          </p:cNvSpPr>
          <p:nvPr>
            <p:ph type="ctrTitle"/>
          </p:nvPr>
        </p:nvSpPr>
        <p:spPr>
          <a:xfrm>
            <a:off x="2063751" y="1701800"/>
            <a:ext cx="9211733" cy="1082675"/>
          </a:xfrm>
        </p:spPr>
        <p:txBody>
          <a:bodyPr/>
          <a:lstStyle>
            <a:lvl1pPr algn="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2063751" y="2927350"/>
            <a:ext cx="9218083" cy="1752600"/>
          </a:xfrm>
        </p:spPr>
        <p:txBody>
          <a:bodyPr/>
          <a:lstStyle>
            <a:lvl1pPr marL="0" indent="0" algn="r">
              <a:buFontTx/>
              <a:buNone/>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3"/>
          <p:cNvPicPr>
            <a:picLocks noChangeAspect="1"/>
          </p:cNvPicPr>
          <p:nvPr/>
        </p:nvPicPr>
        <p:blipFill>
          <a:blip r:embed="rId12"/>
          <a:stretch>
            <a:fillRect/>
          </a:stretch>
        </p:blipFill>
        <p:spPr>
          <a:xfrm>
            <a:off x="-8467" y="0"/>
            <a:ext cx="12200467"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GIF"/></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GIF"/></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6.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media/media1.mp4"/></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GIF"/></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e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28.jpeg"/><Relationship Id="rId4" Type="http://schemas.openxmlformats.org/officeDocument/2006/relationships/image" Target="../media/image27.jpeg"/><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altLang="en-US" sz="8000" dirty="0">
                <a:solidFill>
                  <a:schemeClr val="tx1"/>
                </a:solidFill>
                <a:effectLst>
                  <a:outerShdw blurRad="38100" dist="19050" dir="2700000" algn="tl" rotWithShape="0">
                    <a:schemeClr val="dk1">
                      <a:alpha val="40000"/>
                    </a:schemeClr>
                  </a:outerShdw>
                </a:effectLst>
              </a:rPr>
              <a:t>window wiper</a:t>
            </a:r>
            <a:endParaRPr lang="en-IN" altLang="en-US" sz="8000" dirty="0">
              <a:solidFill>
                <a:schemeClr val="tx1"/>
              </a:solidFill>
              <a:effectLst>
                <a:outerShdw blurRad="38100" dist="19050" dir="2700000" algn="tl" rotWithShape="0">
                  <a:schemeClr val="dk1">
                    <a:alpha val="40000"/>
                  </a:schemeClr>
                </a:outerShdw>
              </a:effectLst>
            </a:endParaRPr>
          </a:p>
        </p:txBody>
      </p:sp>
      <p:pic>
        <p:nvPicPr>
          <p:cNvPr id="4" name="Content Placeholder 3" descr="WhatsApp Image 2019-11-11 at 23.28.57"/>
          <p:cNvPicPr>
            <a:picLocks noChangeAspect="1"/>
          </p:cNvPicPr>
          <p:nvPr>
            <p:ph idx="1"/>
          </p:nvPr>
        </p:nvPicPr>
        <p:blipFill>
          <a:blip r:embed="rId1"/>
          <a:stretch>
            <a:fillRect/>
          </a:stretch>
        </p:blipFill>
        <p:spPr>
          <a:xfrm>
            <a:off x="4514215" y="1825625"/>
            <a:ext cx="3162935" cy="4351655"/>
          </a:xfrm>
          <a:prstGeom prst="rect">
            <a:avLst/>
          </a:prstGeom>
        </p:spPr>
      </p:pic>
      <p:sp>
        <p:nvSpPr>
          <p:cNvPr id="3" name="Text Box 2"/>
          <p:cNvSpPr txBox="1"/>
          <p:nvPr/>
        </p:nvSpPr>
        <p:spPr>
          <a:xfrm>
            <a:off x="7575550" y="6266815"/>
            <a:ext cx="4332605" cy="368300"/>
          </a:xfrm>
          <a:prstGeom prst="rect">
            <a:avLst/>
          </a:prstGeom>
          <a:noFill/>
        </p:spPr>
        <p:txBody>
          <a:bodyPr wrap="square" rtlCol="0">
            <a:spAutoFit/>
          </a:bodyPr>
          <a:p>
            <a:r>
              <a:rPr lang="en-IN" altLang="en-US"/>
              <a:t>img source:b-hepworth.com</a:t>
            </a:r>
            <a:endParaRPr lang="en-I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working of  window wiper </a:t>
            </a:r>
            <a:endParaRPr lang="en-IN" altLang="en-US"/>
          </a:p>
        </p:txBody>
      </p:sp>
      <p:sp>
        <p:nvSpPr>
          <p:cNvPr id="3" name="Content Placeholder 2"/>
          <p:cNvSpPr>
            <a:spLocks noGrp="1"/>
          </p:cNvSpPr>
          <p:nvPr>
            <p:ph idx="1"/>
          </p:nvPr>
        </p:nvSpPr>
        <p:spPr/>
        <p:txBody>
          <a:bodyPr/>
          <a:p>
            <a:r>
              <a:rPr lang="en-US"/>
              <a:t> The cleaning mechanism includes one or more cleaning tools,Such as a brush and a wiper blade, and an onboard </a:t>
            </a:r>
            <a:r>
              <a:rPr lang="en-IN" altLang="en-US"/>
              <a:t>electric</a:t>
            </a:r>
            <a:r>
              <a:rPr lang="en-US"/>
              <a:t> motor that provides the motive force for moving the cleaning mechanism. </a:t>
            </a:r>
            <a:endParaRPr lang="en-US"/>
          </a:p>
          <a:p>
            <a:pPr marL="0" indent="0" algn="ctr">
              <a:buNone/>
            </a:pPr>
            <a:r>
              <a:rPr lang="en-IN" altLang="en-US"/>
              <a:t>we will fix the wiper to each window frame which is run     by electric motor.</a:t>
            </a:r>
            <a:r>
              <a:rPr lang="en-US"/>
              <a:t> </a:t>
            </a:r>
            <a:r>
              <a:rPr lang="en-IN" altLang="en-US"/>
              <a:t>the motor gets electricity from electric  source  and derives output mechanicalpower for        rotating the drive wheels,which moves along the track.</a:t>
            </a:r>
            <a:endParaRPr lang="en-IN" altLang="en-US"/>
          </a:p>
          <a:p>
            <a:pPr marL="0" indent="0" algn="ctr">
              <a:buNone/>
            </a:pPr>
            <a:endParaRPr lang="en-IN" altLang="en-US"/>
          </a:p>
          <a:p>
            <a:pPr marL="0" indent="0">
              <a:buNone/>
            </a:pPr>
            <a:endParaRPr lang="en-I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Required items</a:t>
            </a:r>
            <a:endParaRPr lang="en-US"/>
          </a:p>
        </p:txBody>
      </p:sp>
      <p:sp>
        <p:nvSpPr>
          <p:cNvPr id="3" name="Subtitle 2"/>
          <p:cNvSpPr>
            <a:spLocks noGrp="1"/>
          </p:cNvSpPr>
          <p:nvPr>
            <p:ph type="subTitle" idx="1"/>
          </p:nvPr>
        </p:nvSpPr>
        <p:spPr>
          <a:xfrm>
            <a:off x="1523999" y="3602038"/>
            <a:ext cx="9602391" cy="3255962"/>
          </a:xfrm>
        </p:spPr>
        <p:txBody>
          <a:bodyPr/>
          <a:lstStyle/>
          <a:p>
            <a:r>
              <a:rPr lang="en-IN" altLang="en-US"/>
              <a:t>electric</a:t>
            </a:r>
            <a:r>
              <a:rPr lang="en-US"/>
              <a:t> motor </a:t>
            </a:r>
            <a:endParaRPr lang="en-US"/>
          </a:p>
          <a:p>
            <a:r>
              <a:rPr lang="en-US"/>
              <a:t>Valves</a:t>
            </a:r>
            <a:endParaRPr lang="en-US"/>
          </a:p>
          <a:p>
            <a:r>
              <a:rPr lang="en-US"/>
              <a:t>Wiper blade</a:t>
            </a:r>
            <a:endParaRPr lang="en-US"/>
          </a:p>
          <a:p>
            <a:r>
              <a:rPr lang="en-US"/>
              <a:t>Water pipes</a:t>
            </a:r>
            <a:endParaRPr lang="en-US"/>
          </a:p>
          <a:p>
            <a:r>
              <a:rPr lang="en-US"/>
              <a:t>Cranck shaft</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IN" altLang="en-US">
                <a:sym typeface="+mn-ea"/>
              </a:rPr>
              <a:t>electric motor</a:t>
            </a:r>
            <a:endParaRPr lang="en-US"/>
          </a:p>
        </p:txBody>
      </p:sp>
      <p:pic>
        <p:nvPicPr>
          <p:cNvPr id="5" name="Content Placeholder 4" descr="69adbf2f-b1e4-4bed-b7ed-b28d85ac2c3c"/>
          <p:cNvPicPr>
            <a:picLocks noChangeAspect="1"/>
          </p:cNvPicPr>
          <p:nvPr>
            <p:ph idx="1"/>
          </p:nvPr>
        </p:nvPicPr>
        <p:blipFill>
          <a:blip r:embed="rId1"/>
          <a:stretch>
            <a:fillRect/>
          </a:stretch>
        </p:blipFill>
        <p:spPr>
          <a:xfrm>
            <a:off x="3270250" y="1569085"/>
            <a:ext cx="5872480" cy="502539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Animation</a:t>
            </a:r>
            <a:endParaRPr lang="en-IN" altLang="en-US"/>
          </a:p>
        </p:txBody>
      </p:sp>
      <p:pic>
        <p:nvPicPr>
          <p:cNvPr id="4" name="Content Placeholder 3" descr="1_CmHoCh7mZBdzNwM4F0cWhg"/>
          <p:cNvPicPr>
            <a:picLocks noChangeAspect="1"/>
          </p:cNvPicPr>
          <p:nvPr>
            <p:ph idx="1"/>
          </p:nvPr>
        </p:nvPicPr>
        <p:blipFill>
          <a:blip r:embed="rId1"/>
          <a:stretch>
            <a:fillRect/>
          </a:stretch>
        </p:blipFill>
        <p:spPr>
          <a:xfrm>
            <a:off x="3534410" y="1800225"/>
            <a:ext cx="5858510" cy="43942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wiper blade</a:t>
            </a:r>
            <a:endParaRPr lang="en-IN" altLang="en-US"/>
          </a:p>
        </p:txBody>
      </p:sp>
      <p:pic>
        <p:nvPicPr>
          <p:cNvPr id="4" name="Content Placeholder 3" descr="WhatsApp Image 2019-11-27 at 13.50.34"/>
          <p:cNvPicPr>
            <a:picLocks noChangeAspect="1"/>
          </p:cNvPicPr>
          <p:nvPr>
            <p:ph idx="1"/>
          </p:nvPr>
        </p:nvPicPr>
        <p:blipFill>
          <a:blip r:embed="rId1"/>
          <a:stretch>
            <a:fillRect/>
          </a:stretch>
        </p:blipFill>
        <p:spPr>
          <a:xfrm>
            <a:off x="4718050" y="580390"/>
            <a:ext cx="3057525" cy="5977255"/>
          </a:xfrm>
          <a:prstGeom prst="rect">
            <a:avLst/>
          </a:prstGeom>
        </p:spPr>
      </p:pic>
      <p:sp>
        <p:nvSpPr>
          <p:cNvPr id="5" name="Text Box 4"/>
          <p:cNvSpPr txBox="1"/>
          <p:nvPr/>
        </p:nvSpPr>
        <p:spPr>
          <a:xfrm>
            <a:off x="7978775" y="5815965"/>
            <a:ext cx="4070350" cy="368300"/>
          </a:xfrm>
          <a:prstGeom prst="rect">
            <a:avLst/>
          </a:prstGeom>
          <a:noFill/>
        </p:spPr>
        <p:txBody>
          <a:bodyPr wrap="square" rtlCol="0">
            <a:spAutoFit/>
          </a:bodyPr>
          <a:p>
            <a:r>
              <a:rPr lang="en-IN" altLang="en-US"/>
              <a:t>source:pininterest.com</a:t>
            </a:r>
            <a:endParaRPr lang="en-I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IN" altLang="en-US"/>
              <a:t>convertion of rotational motion into oscillatory motion</a:t>
            </a:r>
            <a:endParaRPr lang="en-IN" altLang="en-US"/>
          </a:p>
        </p:txBody>
      </p:sp>
      <p:pic>
        <p:nvPicPr>
          <p:cNvPr id="4" name="Content Placeholder 3" descr="8fab7e22-40f6-43ca-b1b9-ebc8120fae9c"/>
          <p:cNvPicPr>
            <a:picLocks noChangeAspect="1"/>
          </p:cNvPicPr>
          <p:nvPr>
            <p:ph idx="1"/>
          </p:nvPr>
        </p:nvPicPr>
        <p:blipFill>
          <a:blip r:embed="rId1"/>
          <a:stretch>
            <a:fillRect/>
          </a:stretch>
        </p:blipFill>
        <p:spPr>
          <a:xfrm>
            <a:off x="3357880" y="1825625"/>
            <a:ext cx="5474970" cy="435165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Animation </a:t>
            </a:r>
            <a:endParaRPr lang="en-IN" altLang="en-US"/>
          </a:p>
        </p:txBody>
      </p:sp>
      <p:pic>
        <p:nvPicPr>
          <p:cNvPr id="4" name="Content Placeholder 3" descr="0256d1ee783aa393cd93cda9c307b9fe"/>
          <p:cNvPicPr>
            <a:picLocks noChangeAspect="1"/>
          </p:cNvPicPr>
          <p:nvPr>
            <p:ph idx="1"/>
          </p:nvPr>
        </p:nvPicPr>
        <p:blipFill>
          <a:blip r:embed="rId1"/>
          <a:stretch>
            <a:fillRect/>
          </a:stretch>
        </p:blipFill>
        <p:spPr>
          <a:xfrm>
            <a:off x="2983865" y="1953260"/>
            <a:ext cx="6687820" cy="3648075"/>
          </a:xfrm>
          <a:prstGeom prst="rect">
            <a:avLst/>
          </a:prstGeom>
        </p:spPr>
      </p:pic>
      <p:sp>
        <p:nvSpPr>
          <p:cNvPr id="3" name="Text Box 2"/>
          <p:cNvSpPr txBox="1"/>
          <p:nvPr/>
        </p:nvSpPr>
        <p:spPr>
          <a:xfrm>
            <a:off x="7545705" y="6158865"/>
            <a:ext cx="4150995" cy="368300"/>
          </a:xfrm>
          <a:prstGeom prst="rect">
            <a:avLst/>
          </a:prstGeom>
          <a:noFill/>
        </p:spPr>
        <p:txBody>
          <a:bodyPr wrap="square" rtlCol="0">
            <a:spAutoFit/>
          </a:bodyPr>
          <a:p>
            <a:r>
              <a:rPr lang="en-IN" altLang="en-US"/>
              <a:t>source:pinterest.com</a:t>
            </a:r>
            <a:endParaRPr lang="en-I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IN" altLang="en-US"/>
              <a:t>OUR DESIGN</a:t>
            </a:r>
            <a:endParaRPr lang="en-IN" altLang="en-US"/>
          </a:p>
        </p:txBody>
      </p:sp>
      <p:pic>
        <p:nvPicPr>
          <p:cNvPr id="4" name="Content Placeholder 3" descr="WhatsApp Image 2019-11-27 at 12.59.49 (1)"/>
          <p:cNvPicPr>
            <a:picLocks noChangeAspect="1"/>
          </p:cNvPicPr>
          <p:nvPr>
            <p:ph sz="half" idx="1"/>
          </p:nvPr>
        </p:nvPicPr>
        <p:blipFill>
          <a:blip r:embed="rId1"/>
          <a:stretch>
            <a:fillRect/>
          </a:stretch>
        </p:blipFill>
        <p:spPr>
          <a:xfrm rot="16200000">
            <a:off x="4104005" y="691515"/>
            <a:ext cx="4742180" cy="6323330"/>
          </a:xfrm>
          <a:prstGeom prst="rect">
            <a:avLst/>
          </a:prstGeom>
        </p:spPr>
      </p:pic>
      <p:sp>
        <p:nvSpPr>
          <p:cNvPr id="7" name="Content Placeholder 6"/>
          <p:cNvSpPr/>
          <p:nvPr>
            <p:ph sz="half" idx="2"/>
          </p:nvPr>
        </p:nvSpPr>
        <p:spPr/>
        <p:txBody>
          <a:bodyPr/>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descr="WhatsApp Image 2019-11-27 at 12.59.49 (2)"/>
          <p:cNvPicPr>
            <a:picLocks noChangeAspect="1"/>
          </p:cNvPicPr>
          <p:nvPr>
            <p:ph idx="1"/>
          </p:nvPr>
        </p:nvPicPr>
        <p:blipFill>
          <a:blip r:embed="rId1"/>
          <a:stretch>
            <a:fillRect/>
          </a:stretch>
        </p:blipFill>
        <p:spPr>
          <a:xfrm rot="16200000">
            <a:off x="4088130" y="262255"/>
            <a:ext cx="4749165" cy="633285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descr="WhatsApp Image 2019-11-27 at 12.59.49"/>
          <p:cNvPicPr>
            <a:picLocks noChangeAspect="1"/>
          </p:cNvPicPr>
          <p:nvPr>
            <p:ph idx="1"/>
          </p:nvPr>
        </p:nvPicPr>
        <p:blipFill>
          <a:blip r:embed="rId1"/>
          <a:stretch>
            <a:fillRect/>
          </a:stretch>
        </p:blipFill>
        <p:spPr>
          <a:xfrm rot="16200000">
            <a:off x="3167380" y="-135255"/>
            <a:ext cx="5452745" cy="72707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scene3d>
              <a:camera prst="orthographicFront"/>
              <a:lightRig rig="threePt" dir="t"/>
            </a:scene3d>
          </a:bodyPr>
          <a:p>
            <a:r>
              <a:rPr lang="en-IN" altLang="en-US">
                <a:solidFill>
                  <a:schemeClr val="tx1"/>
                </a:solidFill>
                <a:effectLst>
                  <a:outerShdw blurRad="38100" dist="19050" dir="2700000" algn="tl" rotWithShape="0">
                    <a:schemeClr val="dk1">
                      <a:alpha val="40000"/>
                    </a:schemeClr>
                  </a:outerShdw>
                </a:effectLst>
              </a:rPr>
              <a:t>GROUP MEMBERS:</a:t>
            </a:r>
            <a:endParaRPr lang="en-IN" altLang="en-US">
              <a:solidFill>
                <a:schemeClr val="tx1"/>
              </a:solidFill>
              <a:effectLst>
                <a:outerShdw blurRad="38100" dist="19050" dir="2700000" algn="tl" rotWithShape="0">
                  <a:schemeClr val="dk1">
                    <a:alpha val="40000"/>
                  </a:schemeClr>
                </a:outerShdw>
              </a:effectLst>
            </a:endParaRPr>
          </a:p>
        </p:txBody>
      </p:sp>
      <p:sp>
        <p:nvSpPr>
          <p:cNvPr id="3" name="Content Placeholder 2"/>
          <p:cNvSpPr>
            <a:spLocks noGrp="1"/>
          </p:cNvSpPr>
          <p:nvPr>
            <p:ph idx="1"/>
          </p:nvPr>
        </p:nvSpPr>
        <p:spPr/>
        <p:txBody>
          <a:bodyPr/>
          <a:p>
            <a:r>
              <a:rPr lang="en-IN" altLang="en-US"/>
              <a:t>Sandip kumar Burnwal</a:t>
            </a:r>
            <a:endParaRPr lang="en-IN" altLang="en-US"/>
          </a:p>
          <a:p>
            <a:r>
              <a:rPr lang="en-IN" altLang="en-US"/>
              <a:t>Rishav kumar</a:t>
            </a:r>
            <a:endParaRPr lang="en-IN" altLang="en-US"/>
          </a:p>
          <a:p>
            <a:r>
              <a:rPr lang="en-IN" altLang="en-US"/>
              <a:t>Ramresh Meena</a:t>
            </a:r>
            <a:endParaRPr lang="en-I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WhatsApp Video 2019-11-26 at 21.35.24">
            <a:hlinkClick r:id="" action="ppaction://media"/>
          </p:cNvPr>
          <p:cNvPicPr/>
          <p:nvPr>
            <p:ph idx="1"/>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1219200" y="849630"/>
            <a:ext cx="10146030" cy="4838065"/>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IN" altLang="en-US"/>
              <a:t> Techanical aspect in new feature and working of            fluid spray for cleaning window.</a:t>
            </a:r>
            <a:endParaRPr lang="en-IN" altLang="en-US"/>
          </a:p>
        </p:txBody>
      </p:sp>
      <p:sp>
        <p:nvSpPr>
          <p:cNvPr id="3" name="Content Placeholder 2"/>
          <p:cNvSpPr>
            <a:spLocks noGrp="1"/>
          </p:cNvSpPr>
          <p:nvPr>
            <p:ph idx="1"/>
          </p:nvPr>
        </p:nvSpPr>
        <p:spPr/>
        <p:txBody>
          <a:bodyPr/>
          <a:p>
            <a:r>
              <a:rPr lang="en-IN" altLang="en-US"/>
              <a:t>wiper is run by electricity and it is automatic.For cleaning fluid it is conneted with water tank present at the top of the building.It is sprayed on the glass and glass gets clean by wiper.</a:t>
            </a:r>
            <a:endParaRPr lang="en-IN" altLang="en-US"/>
          </a:p>
          <a:p>
            <a:endParaRPr lang="en-IN" altLang="en-US"/>
          </a:p>
          <a:p>
            <a:pPr marL="0" indent="0">
              <a:buNone/>
            </a:pPr>
            <a:endParaRPr lang="en-I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Animation of sprayer</a:t>
            </a:r>
            <a:endParaRPr lang="en-IN" altLang="en-US"/>
          </a:p>
        </p:txBody>
      </p:sp>
      <p:pic>
        <p:nvPicPr>
          <p:cNvPr id="4" name="Content Placeholder 3" descr="d5c084fa5f9e5430c32ad128c8cd833f49047d89"/>
          <p:cNvPicPr>
            <a:picLocks noChangeAspect="1"/>
          </p:cNvPicPr>
          <p:nvPr>
            <p:ph idx="1"/>
          </p:nvPr>
        </p:nvPicPr>
        <p:blipFill>
          <a:blip r:embed="rId1"/>
          <a:stretch>
            <a:fillRect/>
          </a:stretch>
        </p:blipFill>
        <p:spPr>
          <a:xfrm>
            <a:off x="2722880" y="1734185"/>
            <a:ext cx="6848475" cy="3891280"/>
          </a:xfrm>
          <a:prstGeom prst="rect">
            <a:avLst/>
          </a:prstGeom>
        </p:spPr>
      </p:pic>
      <p:sp>
        <p:nvSpPr>
          <p:cNvPr id="3" name="Text Box 2"/>
          <p:cNvSpPr txBox="1"/>
          <p:nvPr/>
        </p:nvSpPr>
        <p:spPr>
          <a:xfrm>
            <a:off x="7404100" y="6289675"/>
            <a:ext cx="4625340" cy="368300"/>
          </a:xfrm>
          <a:prstGeom prst="rect">
            <a:avLst/>
          </a:prstGeom>
          <a:noFill/>
        </p:spPr>
        <p:txBody>
          <a:bodyPr wrap="square" rtlCol="0">
            <a:spAutoFit/>
          </a:bodyPr>
          <a:p>
            <a:r>
              <a:rPr lang="en-IN" altLang="en-US"/>
              <a:t>source:pinterest.com</a:t>
            </a:r>
            <a:endParaRPr lang="en-I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Diagram of Design taken from research paper</a:t>
            </a:r>
            <a:endParaRPr lang="en-IN" altLang="en-US"/>
          </a:p>
        </p:txBody>
      </p:sp>
      <p:pic>
        <p:nvPicPr>
          <p:cNvPr id="4" name="Content Placeholder 3" descr="1"/>
          <p:cNvPicPr>
            <a:picLocks noChangeAspect="1"/>
          </p:cNvPicPr>
          <p:nvPr>
            <p:ph sz="half" idx="1"/>
          </p:nvPr>
        </p:nvPicPr>
        <p:blipFill>
          <a:blip r:embed="rId1"/>
          <a:stretch>
            <a:fillRect/>
          </a:stretch>
        </p:blipFill>
        <p:spPr>
          <a:xfrm>
            <a:off x="455295" y="1473835"/>
            <a:ext cx="3721100" cy="1892300"/>
          </a:xfrm>
          <a:prstGeom prst="rect">
            <a:avLst/>
          </a:prstGeom>
        </p:spPr>
      </p:pic>
      <p:pic>
        <p:nvPicPr>
          <p:cNvPr id="5" name="Content Placeholder 4" descr="2"/>
          <p:cNvPicPr>
            <a:picLocks noChangeAspect="1"/>
          </p:cNvPicPr>
          <p:nvPr>
            <p:ph sz="half" idx="2"/>
          </p:nvPr>
        </p:nvPicPr>
        <p:blipFill>
          <a:blip r:embed="rId2"/>
          <a:stretch>
            <a:fillRect/>
          </a:stretch>
        </p:blipFill>
        <p:spPr>
          <a:xfrm>
            <a:off x="5304790" y="1250315"/>
            <a:ext cx="1764665" cy="2115185"/>
          </a:xfrm>
          <a:prstGeom prst="rect">
            <a:avLst/>
          </a:prstGeom>
        </p:spPr>
      </p:pic>
      <p:pic>
        <p:nvPicPr>
          <p:cNvPr id="6" name="Picture 5" descr="3"/>
          <p:cNvPicPr>
            <a:picLocks noChangeAspect="1"/>
          </p:cNvPicPr>
          <p:nvPr/>
        </p:nvPicPr>
        <p:blipFill>
          <a:blip r:embed="rId3"/>
          <a:stretch>
            <a:fillRect/>
          </a:stretch>
        </p:blipFill>
        <p:spPr>
          <a:xfrm>
            <a:off x="8214360" y="824865"/>
            <a:ext cx="1991360" cy="2356485"/>
          </a:xfrm>
          <a:prstGeom prst="rect">
            <a:avLst/>
          </a:prstGeom>
        </p:spPr>
      </p:pic>
      <p:pic>
        <p:nvPicPr>
          <p:cNvPr id="7" name="Picture 6" descr="4"/>
          <p:cNvPicPr>
            <a:picLocks noChangeAspect="1"/>
          </p:cNvPicPr>
          <p:nvPr/>
        </p:nvPicPr>
        <p:blipFill>
          <a:blip r:embed="rId4"/>
          <a:stretch>
            <a:fillRect/>
          </a:stretch>
        </p:blipFill>
        <p:spPr>
          <a:xfrm>
            <a:off x="1415415" y="3366135"/>
            <a:ext cx="1899920" cy="2240915"/>
          </a:xfrm>
          <a:prstGeom prst="rect">
            <a:avLst/>
          </a:prstGeom>
        </p:spPr>
      </p:pic>
      <p:pic>
        <p:nvPicPr>
          <p:cNvPr id="8" name="Picture 7" descr="5"/>
          <p:cNvPicPr>
            <a:picLocks noChangeAspect="1"/>
          </p:cNvPicPr>
          <p:nvPr/>
        </p:nvPicPr>
        <p:blipFill>
          <a:blip r:embed="rId5"/>
          <a:stretch>
            <a:fillRect/>
          </a:stretch>
        </p:blipFill>
        <p:spPr>
          <a:xfrm>
            <a:off x="5019040" y="3494405"/>
            <a:ext cx="1748790" cy="1984375"/>
          </a:xfrm>
          <a:prstGeom prst="rect">
            <a:avLst/>
          </a:prstGeom>
        </p:spPr>
      </p:pic>
      <p:pic>
        <p:nvPicPr>
          <p:cNvPr id="9" name="Picture 8" descr="6"/>
          <p:cNvPicPr>
            <a:picLocks noChangeAspect="1"/>
          </p:cNvPicPr>
          <p:nvPr/>
        </p:nvPicPr>
        <p:blipFill>
          <a:blip r:embed="rId6"/>
          <a:stretch>
            <a:fillRect/>
          </a:stretch>
        </p:blipFill>
        <p:spPr>
          <a:xfrm>
            <a:off x="8094980" y="3048000"/>
            <a:ext cx="2230120" cy="2653665"/>
          </a:xfrm>
          <a:prstGeom prst="rect">
            <a:avLst/>
          </a:prstGeom>
        </p:spPr>
      </p:pic>
      <p:sp>
        <p:nvSpPr>
          <p:cNvPr id="10" name="Text Box 9"/>
          <p:cNvSpPr txBox="1"/>
          <p:nvPr/>
        </p:nvSpPr>
        <p:spPr>
          <a:xfrm>
            <a:off x="2064385" y="6088380"/>
            <a:ext cx="2919095" cy="368300"/>
          </a:xfrm>
          <a:prstGeom prst="rect">
            <a:avLst/>
          </a:prstGeom>
          <a:noFill/>
        </p:spPr>
        <p:txBody>
          <a:bodyPr wrap="none" rtlCol="0">
            <a:spAutoFit/>
          </a:bodyPr>
          <a:p>
            <a:r>
              <a:rPr lang="en-IN" altLang="en-US"/>
              <a:t>source:USpatent No-7503091</a:t>
            </a:r>
            <a:endParaRPr lang="en-I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flipV="1">
            <a:off x="1301115" y="311785"/>
            <a:ext cx="10052685" cy="76200"/>
          </a:xfrm>
        </p:spPr>
        <p:txBody>
          <a:bodyPr/>
          <a:p>
            <a:r>
              <a:rPr lang="en-IN" altLang="en-US"/>
              <a:t>.</a:t>
            </a:r>
            <a:endParaRPr lang="en-IN" altLang="en-US"/>
          </a:p>
        </p:txBody>
      </p:sp>
      <p:pic>
        <p:nvPicPr>
          <p:cNvPr id="5" name="Content Placeholder 4" descr="7"/>
          <p:cNvPicPr>
            <a:picLocks noChangeAspect="1"/>
          </p:cNvPicPr>
          <p:nvPr>
            <p:ph sz="half" idx="2"/>
          </p:nvPr>
        </p:nvPicPr>
        <p:blipFill>
          <a:blip r:embed="rId1"/>
          <a:stretch>
            <a:fillRect/>
          </a:stretch>
        </p:blipFill>
        <p:spPr>
          <a:xfrm>
            <a:off x="11280775" y="6101080"/>
            <a:ext cx="68580" cy="76200"/>
          </a:xfrm>
          <a:prstGeom prst="rect">
            <a:avLst/>
          </a:prstGeom>
        </p:spPr>
      </p:pic>
      <p:pic>
        <p:nvPicPr>
          <p:cNvPr id="6" name="Content Placeholder 5" descr="7"/>
          <p:cNvPicPr>
            <a:picLocks noChangeAspect="1"/>
          </p:cNvPicPr>
          <p:nvPr>
            <p:ph sz="half" idx="1"/>
          </p:nvPr>
        </p:nvPicPr>
        <p:blipFill>
          <a:blip r:embed="rId1"/>
          <a:stretch>
            <a:fillRect/>
          </a:stretch>
        </p:blipFill>
        <p:spPr>
          <a:xfrm>
            <a:off x="1471930" y="1029970"/>
            <a:ext cx="2108835" cy="2322830"/>
          </a:xfrm>
          <a:prstGeom prst="rect">
            <a:avLst/>
          </a:prstGeom>
        </p:spPr>
      </p:pic>
      <p:pic>
        <p:nvPicPr>
          <p:cNvPr id="7" name="Picture 6" descr="8"/>
          <p:cNvPicPr>
            <a:picLocks noChangeAspect="1"/>
          </p:cNvPicPr>
          <p:nvPr/>
        </p:nvPicPr>
        <p:blipFill>
          <a:blip r:embed="rId2"/>
          <a:stretch>
            <a:fillRect/>
          </a:stretch>
        </p:blipFill>
        <p:spPr>
          <a:xfrm>
            <a:off x="4827905" y="978535"/>
            <a:ext cx="2153285" cy="2425700"/>
          </a:xfrm>
          <a:prstGeom prst="rect">
            <a:avLst/>
          </a:prstGeom>
        </p:spPr>
      </p:pic>
      <p:pic>
        <p:nvPicPr>
          <p:cNvPr id="8" name="Picture 7" descr="9"/>
          <p:cNvPicPr>
            <a:picLocks noChangeAspect="1"/>
          </p:cNvPicPr>
          <p:nvPr/>
        </p:nvPicPr>
        <p:blipFill>
          <a:blip r:embed="rId3"/>
          <a:stretch>
            <a:fillRect/>
          </a:stretch>
        </p:blipFill>
        <p:spPr>
          <a:xfrm>
            <a:off x="8491220" y="918210"/>
            <a:ext cx="1960880" cy="2335530"/>
          </a:xfrm>
          <a:prstGeom prst="rect">
            <a:avLst/>
          </a:prstGeom>
        </p:spPr>
      </p:pic>
      <p:pic>
        <p:nvPicPr>
          <p:cNvPr id="9" name="Picture 8" descr="10"/>
          <p:cNvPicPr>
            <a:picLocks noChangeAspect="1"/>
          </p:cNvPicPr>
          <p:nvPr/>
        </p:nvPicPr>
        <p:blipFill>
          <a:blip r:embed="rId4"/>
          <a:stretch>
            <a:fillRect/>
          </a:stretch>
        </p:blipFill>
        <p:spPr>
          <a:xfrm>
            <a:off x="2898775" y="3352800"/>
            <a:ext cx="2132330" cy="2462530"/>
          </a:xfrm>
          <a:prstGeom prst="rect">
            <a:avLst/>
          </a:prstGeom>
        </p:spPr>
      </p:pic>
      <p:pic>
        <p:nvPicPr>
          <p:cNvPr id="10" name="Picture 9" descr="11"/>
          <p:cNvPicPr>
            <a:picLocks noChangeAspect="1"/>
          </p:cNvPicPr>
          <p:nvPr/>
        </p:nvPicPr>
        <p:blipFill>
          <a:blip r:embed="rId5"/>
          <a:stretch>
            <a:fillRect/>
          </a:stretch>
        </p:blipFill>
        <p:spPr>
          <a:xfrm>
            <a:off x="6820535" y="3253740"/>
            <a:ext cx="1881505" cy="2367915"/>
          </a:xfrm>
          <a:prstGeom prst="rect">
            <a:avLst/>
          </a:prstGeom>
        </p:spPr>
      </p:pic>
      <p:sp>
        <p:nvSpPr>
          <p:cNvPr id="11" name="Text Box 10"/>
          <p:cNvSpPr txBox="1"/>
          <p:nvPr/>
        </p:nvSpPr>
        <p:spPr>
          <a:xfrm>
            <a:off x="7596505" y="6179185"/>
            <a:ext cx="2867660" cy="368300"/>
          </a:xfrm>
          <a:prstGeom prst="rect">
            <a:avLst/>
          </a:prstGeom>
          <a:noFill/>
        </p:spPr>
        <p:txBody>
          <a:bodyPr wrap="none" rtlCol="0">
            <a:spAutoFit/>
          </a:bodyPr>
          <a:p>
            <a:r>
              <a:rPr lang="en-IN" altLang="en-US"/>
              <a:t>source:USpatentNo-7503091</a:t>
            </a:r>
            <a:endParaRPr lang="en-I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descr="fig2"/>
          <p:cNvPicPr>
            <a:picLocks noChangeAspect="1"/>
          </p:cNvPicPr>
          <p:nvPr>
            <p:ph idx="1"/>
          </p:nvPr>
        </p:nvPicPr>
        <p:blipFill>
          <a:blip r:embed="rId1"/>
          <a:stretch>
            <a:fillRect/>
          </a:stretch>
        </p:blipFill>
        <p:spPr>
          <a:xfrm>
            <a:off x="7796530" y="1790700"/>
            <a:ext cx="3631565" cy="4351655"/>
          </a:xfrm>
          <a:prstGeom prst="rect">
            <a:avLst/>
          </a:prstGeom>
        </p:spPr>
      </p:pic>
      <p:sp>
        <p:nvSpPr>
          <p:cNvPr id="5" name="Text Box 4"/>
          <p:cNvSpPr txBox="1"/>
          <p:nvPr/>
        </p:nvSpPr>
        <p:spPr>
          <a:xfrm>
            <a:off x="967105" y="4674235"/>
            <a:ext cx="6398895" cy="1014730"/>
          </a:xfrm>
          <a:prstGeom prst="rect">
            <a:avLst/>
          </a:prstGeom>
          <a:noFill/>
        </p:spPr>
        <p:txBody>
          <a:bodyPr wrap="square" rtlCol="0" anchor="t">
            <a:spAutoFit/>
          </a:bodyPr>
          <a:p>
            <a:r>
              <a:rPr lang="en-IN" altLang="en-US"/>
              <a:t>FIG.2) It</a:t>
            </a:r>
            <a:r>
              <a:rPr lang="en-US"/>
              <a:t> is an enlarged, fragmentary view of a cleaning mechanism of the apparatus </a:t>
            </a:r>
            <a:r>
              <a:rPr lang="en-US" sz="2400"/>
              <a:t>Supporting </a:t>
            </a:r>
            <a:r>
              <a:rPr lang="en-US"/>
              <a:t>a wiper blade and a brush for cleaning the window</a:t>
            </a:r>
            <a:r>
              <a:rPr lang="en-IN" altLang="en-US"/>
              <a:t>.</a:t>
            </a:r>
            <a:endParaRPr lang="en-IN" altLang="en-US"/>
          </a:p>
        </p:txBody>
      </p:sp>
      <p:sp>
        <p:nvSpPr>
          <p:cNvPr id="6" name="Text Box 5"/>
          <p:cNvSpPr txBox="1"/>
          <p:nvPr/>
        </p:nvSpPr>
        <p:spPr>
          <a:xfrm>
            <a:off x="967105" y="2967990"/>
            <a:ext cx="6398895" cy="1014730"/>
          </a:xfrm>
          <a:prstGeom prst="rect">
            <a:avLst/>
          </a:prstGeom>
          <a:noFill/>
        </p:spPr>
        <p:txBody>
          <a:bodyPr wrap="square" rtlCol="0" anchor="t">
            <a:spAutoFit/>
          </a:bodyPr>
          <a:p>
            <a:r>
              <a:rPr lang="en-US"/>
              <a:t>FIG. 1 </a:t>
            </a:r>
            <a:r>
              <a:rPr lang="en-IN" altLang="en-US"/>
              <a:t>It </a:t>
            </a:r>
            <a:r>
              <a:rPr lang="en-US"/>
              <a:t> is a perspective view of a window cleaning apparatus installed on the </a:t>
            </a:r>
            <a:r>
              <a:rPr lang="en-US" sz="2400"/>
              <a:t>exterior </a:t>
            </a:r>
            <a:r>
              <a:rPr lang="en-US"/>
              <a:t>casing of a window, according to one embodiment. </a:t>
            </a: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descr="fig3"/>
          <p:cNvPicPr>
            <a:picLocks noChangeAspect="1"/>
          </p:cNvPicPr>
          <p:nvPr>
            <p:ph idx="1"/>
          </p:nvPr>
        </p:nvPicPr>
        <p:blipFill>
          <a:blip r:embed="rId1"/>
          <a:stretch>
            <a:fillRect/>
          </a:stretch>
        </p:blipFill>
        <p:spPr>
          <a:xfrm>
            <a:off x="7752715" y="2040890"/>
            <a:ext cx="3676650" cy="4351655"/>
          </a:xfrm>
          <a:prstGeom prst="rect">
            <a:avLst/>
          </a:prstGeom>
        </p:spPr>
      </p:pic>
      <p:sp>
        <p:nvSpPr>
          <p:cNvPr id="5" name="Text Box 4"/>
          <p:cNvSpPr txBox="1"/>
          <p:nvPr/>
        </p:nvSpPr>
        <p:spPr>
          <a:xfrm>
            <a:off x="946785" y="2413635"/>
            <a:ext cx="6550025" cy="1168400"/>
          </a:xfrm>
          <a:prstGeom prst="rect">
            <a:avLst/>
          </a:prstGeom>
          <a:noFill/>
        </p:spPr>
        <p:txBody>
          <a:bodyPr wrap="square" rtlCol="0" anchor="t">
            <a:spAutoFit/>
          </a:bodyPr>
          <a:p>
            <a:r>
              <a:rPr lang="en-IN" altLang="en-US"/>
              <a:t>FIG.3) It</a:t>
            </a:r>
            <a:r>
              <a:rPr lang="en-US"/>
              <a:t> is </a:t>
            </a:r>
            <a:r>
              <a:rPr lang="en-IN" altLang="en-US"/>
              <a:t>incomplete</a:t>
            </a:r>
            <a:r>
              <a:rPr lang="en-US" sz="2800"/>
              <a:t> </a:t>
            </a:r>
            <a:r>
              <a:rPr lang="en-US"/>
              <a:t>view of the window cleaning apparatus and window, the </a:t>
            </a:r>
            <a:r>
              <a:rPr lang="en-US" sz="2400"/>
              <a:t>wiper </a:t>
            </a:r>
            <a:r>
              <a:rPr lang="en-US"/>
              <a:t>blade </a:t>
            </a:r>
            <a:r>
              <a:rPr lang="en-IN" altLang="en-US"/>
              <a:t>move </a:t>
            </a:r>
            <a:r>
              <a:rPr lang="en-US"/>
              <a:t>away from the window surface</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descr="fig8"/>
          <p:cNvPicPr>
            <a:picLocks noChangeAspect="1"/>
          </p:cNvPicPr>
          <p:nvPr>
            <p:ph idx="1"/>
          </p:nvPr>
        </p:nvPicPr>
        <p:blipFill>
          <a:blip r:embed="rId1"/>
          <a:stretch>
            <a:fillRect/>
          </a:stretch>
        </p:blipFill>
        <p:spPr>
          <a:xfrm>
            <a:off x="7491095" y="2141220"/>
            <a:ext cx="3862705" cy="4351655"/>
          </a:xfrm>
          <a:prstGeom prst="rect">
            <a:avLst/>
          </a:prstGeom>
        </p:spPr>
      </p:pic>
      <p:sp>
        <p:nvSpPr>
          <p:cNvPr id="5" name="Text Box 4"/>
          <p:cNvSpPr txBox="1"/>
          <p:nvPr/>
        </p:nvSpPr>
        <p:spPr>
          <a:xfrm>
            <a:off x="982980" y="2690495"/>
            <a:ext cx="6507480" cy="645160"/>
          </a:xfrm>
          <a:prstGeom prst="rect">
            <a:avLst/>
          </a:prstGeom>
          <a:noFill/>
        </p:spPr>
        <p:txBody>
          <a:bodyPr wrap="square" rtlCol="0" anchor="t">
            <a:spAutoFit/>
          </a:bodyPr>
          <a:p>
            <a:r>
              <a:rPr lang="en-US"/>
              <a:t>FIG. 12 </a:t>
            </a:r>
            <a:r>
              <a:rPr lang="en-IN" altLang="en-US"/>
              <a:t>It </a:t>
            </a:r>
            <a:r>
              <a:rPr lang="en-US"/>
              <a:t> is an enlarged, side elevation view of the motor showing the gear assembly housed inside the motor</a:t>
            </a: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Approx price</a:t>
            </a:r>
            <a:endParaRPr lang="en-US"/>
          </a:p>
        </p:txBody>
      </p:sp>
      <p:sp>
        <p:nvSpPr>
          <p:cNvPr id="3" name="Content Placeholder 2"/>
          <p:cNvSpPr>
            <a:spLocks noGrp="1"/>
          </p:cNvSpPr>
          <p:nvPr>
            <p:ph idx="1"/>
          </p:nvPr>
        </p:nvSpPr>
        <p:spPr/>
        <p:txBody>
          <a:bodyPr/>
          <a:lstStyle/>
          <a:p>
            <a:r>
              <a:rPr lang="en-US" b="1"/>
              <a:t>ITEMS.                                         PRICE</a:t>
            </a:r>
            <a:endParaRPr lang="en-US" b="1"/>
          </a:p>
          <a:p>
            <a:endParaRPr lang="en-US" b="1"/>
          </a:p>
          <a:p>
            <a:r>
              <a:rPr lang="en-IN" altLang="en-US" b="1"/>
              <a:t>Elecric</a:t>
            </a:r>
            <a:r>
              <a:rPr lang="en-US" b="1"/>
              <a:t> motor- Rs</a:t>
            </a:r>
            <a:r>
              <a:rPr lang="en-IN" altLang="en-US" b="1"/>
              <a:t>13000</a:t>
            </a:r>
            <a:endParaRPr lang="en-US" b="1"/>
          </a:p>
          <a:p>
            <a:r>
              <a:rPr lang="en-US" b="1"/>
              <a:t>Valves-Rs</a:t>
            </a:r>
            <a:r>
              <a:rPr lang="en-IN" altLang="en-US" b="1"/>
              <a:t>2</a:t>
            </a:r>
            <a:r>
              <a:rPr lang="en-US" b="1"/>
              <a:t>00</a:t>
            </a:r>
            <a:endParaRPr lang="en-US" b="1"/>
          </a:p>
          <a:p>
            <a:r>
              <a:rPr lang="en-US" b="1"/>
              <a:t>Water pipes-Rs</a:t>
            </a:r>
            <a:r>
              <a:rPr lang="en-IN" altLang="en-US" b="1"/>
              <a:t>500</a:t>
            </a:r>
            <a:endParaRPr lang="en-US" b="1"/>
          </a:p>
          <a:p>
            <a:r>
              <a:rPr lang="en-US" b="1"/>
              <a:t>Wiper blade-Rs</a:t>
            </a:r>
            <a:r>
              <a:rPr lang="en-IN" altLang="en-US" b="1"/>
              <a:t>4</a:t>
            </a:r>
            <a:r>
              <a:rPr lang="en-IN" altLang="en-US" b="1"/>
              <a:t>00</a:t>
            </a:r>
            <a:endParaRPr lang="en-US" b="1"/>
          </a:p>
          <a:p>
            <a:r>
              <a:rPr lang="en-US" b="1"/>
              <a:t>Crank shaft-Rs1500</a:t>
            </a:r>
            <a:endParaRPr lang="en-US" b="1"/>
          </a:p>
          <a:p>
            <a:r>
              <a:rPr lang="en-US" b="1"/>
              <a:t>Approx total-</a:t>
            </a:r>
            <a:r>
              <a:rPr lang="en-IN" altLang="en-US" b="1"/>
              <a:t>Rs</a:t>
            </a:r>
            <a:r>
              <a:rPr lang="en-IN" altLang="en-US" b="1"/>
              <a:t>15600</a:t>
            </a:r>
            <a:endParaRPr lang="en-US" b="1"/>
          </a:p>
          <a:p>
            <a:pPr marL="0" indent="0">
              <a:buNone/>
            </a:pPr>
            <a:endParaRPr lang="en-US" b="1"/>
          </a:p>
          <a:p>
            <a:pPr marL="0" indent="0">
              <a:buNone/>
            </a:pPr>
            <a:endParaRPr lang="en-US"/>
          </a:p>
        </p:txBody>
      </p:sp>
      <p:cxnSp>
        <p:nvCxnSpPr>
          <p:cNvPr id="4" name="Straight Connector 3"/>
          <p:cNvCxnSpPr/>
          <p:nvPr/>
        </p:nvCxnSpPr>
        <p:spPr>
          <a:xfrm>
            <a:off x="699770" y="5302885"/>
            <a:ext cx="4664710" cy="5524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noChangeArrowheads="1"/>
          </p:cNvSpPr>
          <p:nvPr>
            <p:ph type="ctrTitle"/>
          </p:nvPr>
        </p:nvSpPr>
        <p:spPr/>
        <p:txBody>
          <a:bodyPr/>
          <a:p>
            <a:endParaRPr lang="en-US"/>
          </a:p>
        </p:txBody>
      </p:sp>
      <p:sp>
        <p:nvSpPr>
          <p:cNvPr id="3" name="Subtitle 2"/>
          <p:cNvSpPr>
            <a:spLocks noGrp="1" noChangeArrowheads="1"/>
          </p:cNvSpPr>
          <p:nvPr>
            <p:ph type="subTitle" idx="1"/>
          </p:nvPr>
        </p:nvSpPr>
        <p:spPr/>
        <p:txBody>
          <a:bodyPr/>
          <a:p>
            <a:r>
              <a:rPr lang="en-IN" altLang="en-US" sz="6600">
                <a:solidFill>
                  <a:schemeClr val="tx1"/>
                </a:solidFill>
                <a:effectLst>
                  <a:outerShdw blurRad="38100" dist="19050" dir="2700000" algn="tl" rotWithShape="0">
                    <a:schemeClr val="dk1">
                      <a:alpha val="40000"/>
                    </a:schemeClr>
                  </a:outerShdw>
                </a:effectLst>
              </a:rPr>
              <a:t>THANK  YOU!</a:t>
            </a:r>
            <a:endParaRPr lang="en-IN" altLang="en-US" sz="660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ChangeArrowheads="1"/>
          </p:cNvSpPr>
          <p:nvPr>
            <p:ph type="title"/>
          </p:nvPr>
        </p:nvSpPr>
        <p:spPr/>
        <p:txBody>
          <a:bodyPr>
            <a:normAutofit/>
          </a:bodyPr>
          <a:lstStyle/>
          <a:p>
            <a:r>
              <a:rPr lang="en-US"/>
              <a:t>PROBLEM STATEMENT</a:t>
            </a:r>
            <a:endParaRPr lang="en-US"/>
          </a:p>
        </p:txBody>
      </p:sp>
      <p:sp>
        <p:nvSpPr>
          <p:cNvPr id="5" name="Content Placeholder 4"/>
          <p:cNvSpPr>
            <a:spLocks noGrp="1"/>
          </p:cNvSpPr>
          <p:nvPr>
            <p:ph idx="1"/>
          </p:nvPr>
        </p:nvSpPr>
        <p:spPr/>
        <p:txBody>
          <a:bodyPr/>
          <a:p>
            <a:endParaRPr lang="en-US"/>
          </a:p>
        </p:txBody>
      </p:sp>
      <p:sp>
        <p:nvSpPr>
          <p:cNvPr id="3" name="Text Placeholder 2"/>
          <p:cNvSpPr>
            <a:spLocks noGrp="1" noChangeArrowheads="1"/>
          </p:cNvSpPr>
          <p:nvPr>
            <p:ph type="body" sz="half" idx="2"/>
          </p:nvPr>
        </p:nvSpPr>
        <p:spPr/>
        <p:txBody>
          <a:bodyPr/>
          <a:lstStyle/>
          <a:p>
            <a:r>
              <a:rPr lang="en-US" sz="2400"/>
              <a:t>CURRENTLY WINDOW CLEANINNG IS DONE IN LARGE BUILDINGS BY WORKERS.THEY NEED TO HANG FOR CLEANING THE WINDOW AND ALSO WINDOW CANNOT GET CLEAN AT REGULAR INTERVAL.</a:t>
            </a:r>
            <a:endParaRPr lang="en-US" sz="2400"/>
          </a:p>
        </p:txBody>
      </p:sp>
      <p:pic>
        <p:nvPicPr>
          <p:cNvPr id="4" name="Picture 3" descr="cd20b54d-b88a-4230-9188-d4110d16e294"/>
          <p:cNvPicPr>
            <a:picLocks noChangeAspect="1"/>
          </p:cNvPicPr>
          <p:nvPr/>
        </p:nvPicPr>
        <p:blipFill>
          <a:blip r:embed="rId1"/>
          <a:stretch>
            <a:fillRect/>
          </a:stretch>
        </p:blipFill>
        <p:spPr>
          <a:xfrm>
            <a:off x="6026150" y="1635760"/>
            <a:ext cx="3533775" cy="335216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800"/>
              <a:t>SOLUTION</a:t>
            </a:r>
            <a:endParaRPr lang="en-US" sz="4800"/>
          </a:p>
        </p:txBody>
      </p:sp>
      <p:sp>
        <p:nvSpPr>
          <p:cNvPr id="3" name="Text Placeholder 2"/>
          <p:cNvSpPr>
            <a:spLocks noGrp="1"/>
          </p:cNvSpPr>
          <p:nvPr>
            <p:ph type="body" orient="vert" idx="4294967295"/>
          </p:nvPr>
        </p:nvSpPr>
        <p:spPr>
          <a:xfrm>
            <a:off x="0" y="1174750"/>
            <a:ext cx="10972800" cy="4953000"/>
          </a:xfrm>
        </p:spPr>
        <p:txBody>
          <a:bodyPr/>
          <a:lstStyle/>
          <a:p>
            <a:r>
              <a:rPr lang="en-US" sz="2800"/>
              <a:t>WE WISH TO INSTALL A SIMPLE SYSTEM ATTACHED TO EACH WINDOW CONSISTING A WINDOW WIPER BLADE,CLEANING FLUID AND BASIC ELECTRONICS.WHEN SWITCH IS PRESSED ALL WINDOW IS CLEANED BY SPREADING CLEANING FLUID AND FOLLOWED BY A CLEANING SWIPE BY A WIPER.</a:t>
            </a:r>
            <a:endParaRPr lang="en-US" sz="2800"/>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About existing solution.</a:t>
            </a:r>
            <a:endParaRPr lang="en-IN" altLang="en-US"/>
          </a:p>
        </p:txBody>
      </p:sp>
      <p:sp>
        <p:nvSpPr>
          <p:cNvPr id="3" name="Content Placeholder 2"/>
          <p:cNvSpPr>
            <a:spLocks noGrp="1"/>
          </p:cNvSpPr>
          <p:nvPr>
            <p:ph idx="1"/>
          </p:nvPr>
        </p:nvSpPr>
        <p:spPr/>
        <p:txBody>
          <a:bodyPr/>
          <a:p>
            <a:r>
              <a:rPr lang="en-IN" altLang="en-US" sz="2800"/>
              <a:t>The wiper which are available needs to be run by humans or robots.there are various types of model available in the market in which wiper is fixed in the robot .There are different model also available some of the models are:</a:t>
            </a:r>
            <a:endParaRPr lang="en-IN" altLang="en-US" sz="2800"/>
          </a:p>
          <a:p>
            <a:r>
              <a:rPr lang="en-IN" altLang="en-US" sz="2800"/>
              <a:t>video link :-https://youtu.be/uRxxhHWdW3o                                     video link https://youtu.be/IyD_-_L7CtM</a:t>
            </a:r>
            <a:endParaRPr lang="en-IN" altLang="en-US" sz="2800"/>
          </a:p>
          <a:p>
            <a:endParaRPr lang="en-IN" altLang="en-US" sz="2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a:t>PAST WORK IN THIS PROJECT</a:t>
            </a:r>
            <a:endParaRPr lang="en-US" sz="4800"/>
          </a:p>
        </p:txBody>
      </p:sp>
      <p:sp>
        <p:nvSpPr>
          <p:cNvPr id="3" name="Content Placeholder 2"/>
          <p:cNvSpPr>
            <a:spLocks noGrp="1"/>
          </p:cNvSpPr>
          <p:nvPr>
            <p:ph idx="1"/>
          </p:nvPr>
        </p:nvSpPr>
        <p:spPr>
          <a:xfrm>
            <a:off x="609600" y="1174750"/>
            <a:ext cx="10972800" cy="5872480"/>
          </a:xfrm>
        </p:spPr>
        <p:txBody>
          <a:bodyPr/>
          <a:lstStyle/>
          <a:p>
            <a:r>
              <a:rPr lang="en-US" sz="2400"/>
              <a:t>US PATENT NUMBER-5,515,570</a:t>
            </a:r>
            <a:endParaRPr lang="en-US" sz="2400"/>
          </a:p>
          <a:p>
            <a:pPr marL="0" indent="0" algn="ctr">
              <a:buNone/>
            </a:pPr>
            <a:r>
              <a:rPr lang="en-US" sz="2400"/>
              <a:t>ABSTRACT </a:t>
            </a:r>
            <a:endParaRPr lang="en-US" sz="2400"/>
          </a:p>
          <a:p>
            <a:pPr marL="0" indent="0" algn="ctr">
              <a:buNone/>
            </a:pPr>
            <a:r>
              <a:rPr lang="en-US" sz="2400"/>
              <a:t>A tool for wiping windows by means of a ceramic rectan </a:t>
            </a:r>
            <a:endParaRPr lang="en-US" sz="2400"/>
          </a:p>
          <a:p>
            <a:pPr marL="0" indent="0" algn="ctr">
              <a:buNone/>
            </a:pPr>
            <a:r>
              <a:rPr lang="en-US" sz="2400"/>
              <a:t>gular permanent magnet, or magnets, which has wiper </a:t>
            </a:r>
            <a:endParaRPr lang="en-US" sz="2400"/>
          </a:p>
          <a:p>
            <a:pPr marL="0" indent="0" algn="ctr">
              <a:buNone/>
            </a:pPr>
            <a:r>
              <a:rPr lang="en-US" sz="2400"/>
              <a:t>blades attached. This unit is called the slave unit. On the </a:t>
            </a:r>
            <a:endParaRPr lang="en-US" sz="2400"/>
          </a:p>
          <a:p>
            <a:pPr marL="0" indent="0" algn="ctr">
              <a:buNone/>
            </a:pPr>
            <a:r>
              <a:rPr lang="en-US" sz="2400"/>
              <a:t>opposite side of the window surface is a ceramic rectangular </a:t>
            </a:r>
            <a:endParaRPr lang="en-US" sz="2400"/>
          </a:p>
          <a:p>
            <a:pPr marL="0" indent="0" algn="ctr">
              <a:buNone/>
            </a:pPr>
            <a:r>
              <a:rPr lang="en-US" sz="2400"/>
              <a:t>permanent magnet or magnets, which is called the master </a:t>
            </a:r>
            <a:endParaRPr lang="en-US" sz="2400"/>
          </a:p>
          <a:p>
            <a:pPr marL="0" indent="0" algn="ctr">
              <a:buNone/>
            </a:pPr>
            <a:r>
              <a:rPr lang="en-US" sz="2400"/>
              <a:t>unit. When the two units are placed opposite each other </a:t>
            </a:r>
            <a:endParaRPr lang="en-US" sz="2400"/>
          </a:p>
          <a:p>
            <a:pPr marL="0" indent="0" algn="ctr">
              <a:buNone/>
            </a:pPr>
            <a:r>
              <a:rPr lang="en-US" sz="2400"/>
              <a:t>across the window surface the magnetic attraction pulls the </a:t>
            </a:r>
            <a:endParaRPr lang="en-US" sz="2400"/>
          </a:p>
          <a:p>
            <a:pPr marL="0" indent="0" algn="ctr">
              <a:buNone/>
            </a:pPr>
            <a:r>
              <a:rPr lang="en-US" sz="2400"/>
              <a:t>slave unit wiper blades against the window surface. When </a:t>
            </a:r>
            <a:endParaRPr lang="en-US" sz="2400"/>
          </a:p>
          <a:p>
            <a:pPr marL="0" indent="0" algn="ctr">
              <a:buNone/>
            </a:pPr>
            <a:r>
              <a:rPr lang="en-US" sz="2400"/>
              <a:t>the master unit is moved across the window surface, the </a:t>
            </a:r>
            <a:endParaRPr lang="en-US" sz="2400"/>
          </a:p>
          <a:p>
            <a:pPr marL="0" indent="0" algn="ctr">
              <a:buNone/>
            </a:pPr>
            <a:r>
              <a:rPr lang="en-US" sz="2400"/>
              <a:t>slave unit follows in unison on the other side and the wiper blades flip-flop wiping the window clear.</a:t>
            </a:r>
            <a:endParaRPr lang="en-US" sz="2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
          <p:cNvPicPr>
            <a:picLocks noChangeAspect="1"/>
          </p:cNvPicPr>
          <p:nvPr/>
        </p:nvPicPr>
        <p:blipFill>
          <a:blip r:embed="rId1"/>
          <a:srcRect l="1953" t="-2891" r="-1953" b="2891"/>
          <a:stretch>
            <a:fillRect/>
          </a:stretch>
        </p:blipFill>
        <p:spPr>
          <a:xfrm>
            <a:off x="4160520" y="262255"/>
            <a:ext cx="2732108" cy="5868000"/>
          </a:xfrm>
          <a:prstGeom prst="rect">
            <a:avLst/>
          </a:prstGeom>
        </p:spPr>
      </p:pic>
      <p:sp>
        <p:nvSpPr>
          <p:cNvPr id="4" name="Text Box 3"/>
          <p:cNvSpPr txBox="1"/>
          <p:nvPr/>
        </p:nvSpPr>
        <p:spPr>
          <a:xfrm>
            <a:off x="4424045" y="5761990"/>
            <a:ext cx="2840990" cy="368300"/>
          </a:xfrm>
          <a:prstGeom prst="rect">
            <a:avLst/>
          </a:prstGeom>
          <a:noFill/>
        </p:spPr>
        <p:txBody>
          <a:bodyPr wrap="square" rtlCol="0">
            <a:spAutoFit/>
          </a:bodyPr>
          <a:p>
            <a:r>
              <a:rPr lang="en-IN" altLang="en-US"/>
              <a:t>past model</a:t>
            </a:r>
            <a:endParaRPr lang="en-IN" altLang="en-US"/>
          </a:p>
        </p:txBody>
      </p:sp>
      <p:sp>
        <p:nvSpPr>
          <p:cNvPr id="8" name="Text Box 7"/>
          <p:cNvSpPr txBox="1"/>
          <p:nvPr/>
        </p:nvSpPr>
        <p:spPr>
          <a:xfrm>
            <a:off x="4334510" y="6250305"/>
            <a:ext cx="2354580" cy="368300"/>
          </a:xfrm>
          <a:prstGeom prst="rect">
            <a:avLst/>
          </a:prstGeom>
          <a:noFill/>
        </p:spPr>
        <p:txBody>
          <a:bodyPr wrap="none" rtlCol="0">
            <a:spAutoFit/>
          </a:bodyPr>
          <a:p>
            <a:pPr algn="l"/>
            <a:r>
              <a:rPr lang="en-US">
                <a:sym typeface="+mn-ea"/>
              </a:rPr>
              <a:t>WORKING METHOD</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
          <p:cNvPicPr>
            <a:picLocks noChangeAspect="1"/>
          </p:cNvPicPr>
          <p:nvPr/>
        </p:nvPicPr>
        <p:blipFill>
          <a:blip r:embed="rId1"/>
          <a:srcRect l="105213" t="42520" r="-106852" b="-98192"/>
          <a:stretch>
            <a:fillRect/>
          </a:stretch>
        </p:blipFill>
        <p:spPr>
          <a:xfrm>
            <a:off x="7113270" y="1187767"/>
            <a:ext cx="4605655" cy="8867775"/>
          </a:xfrm>
          <a:prstGeom prst="rect">
            <a:avLst/>
          </a:prstGeom>
        </p:spPr>
      </p:pic>
      <p:sp>
        <p:nvSpPr>
          <p:cNvPr id="3" name="Text Box 2"/>
          <p:cNvSpPr txBox="1"/>
          <p:nvPr/>
        </p:nvSpPr>
        <p:spPr>
          <a:xfrm>
            <a:off x="4906645" y="5496560"/>
            <a:ext cx="3385820" cy="368300"/>
          </a:xfrm>
          <a:prstGeom prst="rect">
            <a:avLst/>
          </a:prstGeom>
          <a:noFill/>
        </p:spPr>
        <p:txBody>
          <a:bodyPr wrap="square" rtlCol="0">
            <a:spAutoFit/>
          </a:bodyPr>
          <a:lstStyle/>
          <a:p>
            <a:r>
              <a:rPr lang="en-US"/>
              <a:t>working method</a:t>
            </a:r>
            <a:endParaRPr lang="en-US"/>
          </a:p>
        </p:txBody>
      </p:sp>
      <p:pic>
        <p:nvPicPr>
          <p:cNvPr id="4" name="Picture 3" descr="3"/>
          <p:cNvPicPr>
            <a:picLocks noChangeAspect="1"/>
          </p:cNvPicPr>
          <p:nvPr/>
        </p:nvPicPr>
        <p:blipFill>
          <a:blip r:embed="rId1"/>
          <a:stretch>
            <a:fillRect/>
          </a:stretch>
        </p:blipFill>
        <p:spPr>
          <a:xfrm>
            <a:off x="4495165" y="296545"/>
            <a:ext cx="2916482" cy="6264000"/>
          </a:xfrm>
          <a:prstGeom prst="rect">
            <a:avLst/>
          </a:prstGeom>
        </p:spPr>
      </p:pic>
      <p:sp>
        <p:nvSpPr>
          <p:cNvPr id="5" name="Text Box 4"/>
          <p:cNvSpPr txBox="1"/>
          <p:nvPr/>
        </p:nvSpPr>
        <p:spPr>
          <a:xfrm>
            <a:off x="4550410" y="5621655"/>
            <a:ext cx="2997200" cy="645160"/>
          </a:xfrm>
          <a:prstGeom prst="rect">
            <a:avLst/>
          </a:prstGeom>
          <a:noFill/>
        </p:spPr>
        <p:txBody>
          <a:bodyPr wrap="square" rtlCol="0">
            <a:spAutoFit/>
          </a:bodyPr>
          <a:lstStyle/>
          <a:p>
            <a:r>
              <a:rPr lang="en-IN" altLang="en-US"/>
              <a:t>working method</a:t>
            </a:r>
            <a:endParaRPr lang="en-IN" altLang="en-US"/>
          </a:p>
          <a:p>
            <a:endParaRPr lang="en-I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a:t>OUR IDEA!</a:t>
            </a:r>
            <a:endParaRPr lang="en-US" sz="4800"/>
          </a:p>
        </p:txBody>
      </p:sp>
      <p:sp>
        <p:nvSpPr>
          <p:cNvPr id="3" name="Content Placeholder 2"/>
          <p:cNvSpPr>
            <a:spLocks noGrp="1"/>
          </p:cNvSpPr>
          <p:nvPr>
            <p:ph idx="1"/>
          </p:nvPr>
        </p:nvSpPr>
        <p:spPr/>
        <p:txBody>
          <a:bodyPr/>
          <a:lstStyle/>
          <a:p>
            <a:r>
              <a:rPr lang="en-US" sz="2000"/>
              <a:t>WE IMPROVE THIS METHOD TO MORE ADVANCED AND AUTOTOMATIC                 SUCH THAT BY CLICKING TO THE SWITCH WIPER SPREAD THE FLUID AND             AND WIPES THE GLASS WITHIN A FEW TIME.</a:t>
            </a:r>
            <a:endParaRPr lang="en-US" sz="2000"/>
          </a:p>
          <a:p>
            <a:r>
              <a:rPr lang="en-US" sz="2000"/>
              <a:t>WIPER IS ATTACHED TO THE CONVENTIONAL WINDOW FRAME AND IT WORKS    </a:t>
            </a:r>
            <a:r>
              <a:rPr lang="en-IN" altLang="en-US" sz="2400"/>
              <a:t>when we press switch on.</a:t>
            </a:r>
            <a:endParaRPr lang="en-IN" altLang="en-US" sz="2400"/>
          </a:p>
        </p:txBody>
      </p:sp>
    </p:spTree>
  </p:cSld>
  <p:clrMapOvr>
    <a:masterClrMapping/>
  </p:clrMapOvr>
</p:sld>
</file>

<file path=ppt/tags/tag1.xml><?xml version="1.0" encoding="utf-8"?>
<p:tagLst xmlns:p="http://schemas.openxmlformats.org/presentationml/2006/main">
  <p:tag name="KSO_WM_MEDIACOVER_FLAG" val="1"/>
  <p:tag name="KSO_WM_UNIT_MEDIACOVER_ICONSTATE" val="1"/>
</p:tagLst>
</file>

<file path=ppt/theme/theme1.xml><?xml version="1.0" encoding="utf-8"?>
<a:theme xmlns:a="http://schemas.openxmlformats.org/drawingml/2006/main" name="Gear Drives">
  <a:themeElements>
    <a:clrScheme name="Gear Drives 13">
      <a:dk1>
        <a:srgbClr val="000000"/>
      </a:dk1>
      <a:lt1>
        <a:srgbClr val="FFFFFF"/>
      </a:lt1>
      <a:dk2>
        <a:srgbClr val="000000"/>
      </a:dk2>
      <a:lt2>
        <a:srgbClr val="969696"/>
      </a:lt2>
      <a:accent1>
        <a:srgbClr val="5F5F5F"/>
      </a:accent1>
      <a:accent2>
        <a:srgbClr val="969696"/>
      </a:accent2>
      <a:accent3>
        <a:srgbClr val="FFFFFF"/>
      </a:accent3>
      <a:accent4>
        <a:srgbClr val="000000"/>
      </a:accent4>
      <a:accent5>
        <a:srgbClr val="B6B6B6"/>
      </a:accent5>
      <a:accent6>
        <a:srgbClr val="878787"/>
      </a:accent6>
      <a:hlink>
        <a:srgbClr val="CC3300"/>
      </a:hlink>
      <a:folHlink>
        <a:srgbClr val="996600"/>
      </a:folHlink>
    </a:clrScheme>
    <a:fontScheme name="Gear Dri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Gear Dri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ear Dri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ear Dri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ear Dri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ear Dri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Gear Dri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Gear Dri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Gear Dri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Gear Dri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Gear Dri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ear Dri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Gear Dri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Gear Drives 13">
        <a:dk1>
          <a:srgbClr val="000000"/>
        </a:dk1>
        <a:lt1>
          <a:srgbClr val="FFFFFF"/>
        </a:lt1>
        <a:dk2>
          <a:srgbClr val="000000"/>
        </a:dk2>
        <a:lt2>
          <a:srgbClr val="969696"/>
        </a:lt2>
        <a:accent1>
          <a:srgbClr val="5F5F5F"/>
        </a:accent1>
        <a:accent2>
          <a:srgbClr val="969696"/>
        </a:accent2>
        <a:accent3>
          <a:srgbClr val="FFFFFF"/>
        </a:accent3>
        <a:accent4>
          <a:srgbClr val="000000"/>
        </a:accent4>
        <a:accent5>
          <a:srgbClr val="B6B6B6"/>
        </a:accent5>
        <a:accent6>
          <a:srgbClr val="87878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3684</Words>
  <Application>WPS Presentation</Application>
  <PresentationFormat>Widescreen</PresentationFormat>
  <Paragraphs>125</Paragraphs>
  <Slides>29</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29</vt:i4>
      </vt:variant>
    </vt:vector>
  </HeadingPairs>
  <TitlesOfParts>
    <vt:vector size="36" baseType="lpstr">
      <vt:lpstr>Arial</vt:lpstr>
      <vt:lpstr>SimSun</vt:lpstr>
      <vt:lpstr>Wingdings</vt:lpstr>
      <vt:lpstr>Microsoft YaHei</vt:lpstr>
      <vt:lpstr>Arial Unicode MS</vt:lpstr>
      <vt:lpstr>Calibri</vt:lpstr>
      <vt:lpstr>Gear Drives</vt:lpstr>
      <vt:lpstr>window wiper</vt:lpstr>
      <vt:lpstr>GROUP MEMBERS:</vt:lpstr>
      <vt:lpstr>PROBLEM STATEMENT</vt:lpstr>
      <vt:lpstr>SOLUTION</vt:lpstr>
      <vt:lpstr>About existing solution.</vt:lpstr>
      <vt:lpstr>PAST WORK IN THIS PROJECT</vt:lpstr>
      <vt:lpstr>PowerPoint 演示文稿</vt:lpstr>
      <vt:lpstr>PowerPoint 演示文稿</vt:lpstr>
      <vt:lpstr>OUR IDEA!</vt:lpstr>
      <vt:lpstr>working of  window wiper </vt:lpstr>
      <vt:lpstr>Required items</vt:lpstr>
      <vt:lpstr>electric motor</vt:lpstr>
      <vt:lpstr>Animation</vt:lpstr>
      <vt:lpstr>PowerPoint 演示文稿</vt:lpstr>
      <vt:lpstr>convertion of rotational motion into oscillatory motion</vt:lpstr>
      <vt:lpstr>Animation </vt:lpstr>
      <vt:lpstr>PowerPoint 演示文稿</vt:lpstr>
      <vt:lpstr>PowerPoint 演示文稿</vt:lpstr>
      <vt:lpstr>PowerPoint 演示文稿</vt:lpstr>
      <vt:lpstr>PowerPoint 演示文稿</vt:lpstr>
      <vt:lpstr> Techanical aspect in new feature and working of            fluid spray for cleaning window.</vt:lpstr>
      <vt:lpstr>Animation of sprayer</vt:lpstr>
      <vt:lpstr>Diagram of Design</vt:lpstr>
      <vt:lpstr>.</vt:lpstr>
      <vt:lpstr>PowerPoint 演示文稿</vt:lpstr>
      <vt:lpstr>PowerPoint 演示文稿</vt:lpstr>
      <vt:lpstr>PowerPoint 演示文稿</vt:lpstr>
      <vt:lpstr>Approx price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 wiper</dc:title>
  <dc:creator/>
  <cp:lastModifiedBy>risha</cp:lastModifiedBy>
  <cp:revision>15</cp:revision>
  <dcterms:created xsi:type="dcterms:W3CDTF">2019-11-11T19:19:00Z</dcterms:created>
  <dcterms:modified xsi:type="dcterms:W3CDTF">2019-11-28T13:19:54Z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1033-11.2.0.9052</vt:lpwstr>
  </property>
</Properties>
</file>